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339" r:id="rId2"/>
    <p:sldId id="337" r:id="rId3"/>
    <p:sldId id="258" r:id="rId4"/>
    <p:sldId id="259" r:id="rId5"/>
    <p:sldId id="263" r:id="rId6"/>
    <p:sldId id="297" r:id="rId7"/>
    <p:sldId id="257" r:id="rId8"/>
    <p:sldId id="267" r:id="rId9"/>
    <p:sldId id="269" r:id="rId10"/>
    <p:sldId id="270" r:id="rId11"/>
    <p:sldId id="338" r:id="rId12"/>
    <p:sldId id="272" r:id="rId13"/>
    <p:sldId id="273" r:id="rId14"/>
    <p:sldId id="274" r:id="rId15"/>
    <p:sldId id="275" r:id="rId16"/>
    <p:sldId id="276" r:id="rId17"/>
    <p:sldId id="311" r:id="rId18"/>
    <p:sldId id="278" r:id="rId19"/>
    <p:sldId id="279" r:id="rId20"/>
    <p:sldId id="280" r:id="rId21"/>
    <p:sldId id="281" r:id="rId22"/>
    <p:sldId id="282" r:id="rId23"/>
    <p:sldId id="283" r:id="rId24"/>
    <p:sldId id="312" r:id="rId25"/>
    <p:sldId id="285" r:id="rId26"/>
    <p:sldId id="287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a Charlotte Kelly" initials="SCK" lastIdx="7" clrIdx="0">
    <p:extLst>
      <p:ext uri="{19B8F6BF-5375-455C-9EA6-DF929625EA0E}">
        <p15:presenceInfo xmlns:p15="http://schemas.microsoft.com/office/powerpoint/2012/main" userId="S-1-5-21-2100284113-1573851820-878952375-4296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8EA"/>
    <a:srgbClr val="CCCED2"/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6410" autoAdjust="0"/>
  </p:normalViewPr>
  <p:slideViewPr>
    <p:cSldViewPr snapToGrid="0" snapToObjects="1">
      <p:cViewPr varScale="1">
        <p:scale>
          <a:sx n="97" d="100"/>
          <a:sy n="97" d="100"/>
        </p:scale>
        <p:origin x="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DD857-F837-4814-B4C4-1AC8FAD16FD1}" type="datetimeFigureOut">
              <a:rPr lang="da-DK" smtClean="0"/>
              <a:t>31-07-2023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00E08-AA70-4A92-A152-CC1FFFE7D3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203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1933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40987043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>
            <a:noAutofit/>
          </a:bodyPr>
          <a:lstStyle/>
          <a:p>
            <a:r>
              <a:rPr lang="da-DK" sz="1600" i="1" dirty="0">
                <a:latin typeface="Poppins Light" panose="020B0604020202020204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1200" i="1" dirty="0">
                <a:latin typeface="Poppins Light" panose="020B0604020202020204"/>
              </a:rPr>
              <a:t>Version fra Juni 2023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90E8538-C59B-4569-B7D4-03DCA793DD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a-DK" sz="3200" b="1" dirty="0">
                <a:latin typeface="Poppins ExtraBold"/>
              </a:rPr>
              <a:t>Datapakke</a:t>
            </a:r>
            <a:br>
              <a:rPr lang="da-DK" sz="3200" b="1" dirty="0">
                <a:latin typeface="Poppins ExtraBold"/>
              </a:rPr>
            </a:br>
            <a:r>
              <a:rPr lang="da-DK" sz="3200" dirty="0">
                <a:latin typeface="Poppins ExtraBold"/>
              </a:rPr>
              <a:t>Sydvestjysk klynge (Syddanmark)</a:t>
            </a:r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 år), opgjort pr. måned for sundhedsklyngen og hele landet (pct.)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med forudgående hjemmesygepleje, opgjort pr. måned for sundhedsklyngen og hele landet (pct.), 2020-2023  ,Andel akutte somatiske genindlæggelser blandt ældre (80+ år) med forudgående visiteret hjemmehjælp (personlig pleje)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hjsyg + vishj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som bor på plejehjem, opgjort pr. måned for sundhedsklyngen og hele landet (pct.), 2020-2023 ,Antal akutte somatiske genindlæggelser blandt ældre (80+ år) med forudgående kontakt til almen praksis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plhjem + 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, opgjort pr. måned for sundhedsklyngen og hele landet, pr. 1.000 ældre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TABEL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9477602-93BC-4065-AB71-84CEC3A92104}"/>
              </a:ext>
            </a:extLst>
          </p:cNvPr>
          <p:cNvSpPr/>
          <p:nvPr/>
        </p:nvSpPr>
        <p:spPr>
          <a:xfrm>
            <a:off x="745435" y="2315817"/>
            <a:ext cx="7802217" cy="3677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2BB6E0E-79F0-4984-86F0-C40B3100A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2116621"/>
            <a:ext cx="5762625" cy="38766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med forudgående hjemmesygepleje, opgjort pr. måned for sundhedsklyngen og hele landet, pr. 1.000 borgere, 2020-2023 ,Antal forebyggelige sygehusophold blandt ældre (80+ år) med forudgående visiteret hjemmehjælp, opgjort pr. måned for sundhedsklyngen og hele landet, pr. 1.000 borgere, 2020-2023 ,textbox ,Ældre borgere på 80+: Genindlæggelser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hjsyg + vishj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som bor på plejehjem, opgjort pr. måned for sundhedsklyngen og hele landet, pr. 1.000 borgere, 2020-2023 ,Antal forebyggelige sygehusophold blandt ældre (80+ år) med forudgående kontakt til almen praksis, opgjort pr. måned for sundhedsklyngen og hele landet, pr. 1.000 borgere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plhjem + 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700" dirty="0"/>
              <a:t>I dette tema er der fokus på borgere med kroniske lidelser i jeres sundhedsklynge. Formålet med temaet er, at I kan blive klogere på en række indikatorer for borgere med kronisk sygdom på tværs af almen praksis, kommuner og hospital i jeres sundhedsklynge og sammenlignet med landsgennemsnittet.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DFF5095-53E7-478E-89F1-83533CA69B73}"/>
              </a:ext>
            </a:extLst>
          </p:cNvPr>
          <p:cNvSpPr/>
          <p:nvPr/>
        </p:nvSpPr>
        <p:spPr>
          <a:xfrm>
            <a:off x="839788" y="1451113"/>
            <a:ext cx="4865273" cy="204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6" name="Pladsholder til indhold 9">
            <a:extLst>
              <a:ext uri="{FF2B5EF4-FFF2-40B4-BE49-F238E27FC236}">
                <a16:creationId xmlns:a16="http://schemas.microsoft.com/office/drawing/2014/main" id="{EEC7604D-0EE2-4C94-9A73-C4A8AB2EC4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309720"/>
              </p:ext>
            </p:extLst>
          </p:nvPr>
        </p:nvGraphicFramePr>
        <p:xfrm>
          <a:off x="839788" y="2054997"/>
          <a:ext cx="4856474" cy="2358792"/>
        </p:xfrm>
        <a:graphic>
          <a:graphicData uri="http://schemas.openxmlformats.org/drawingml/2006/table">
            <a:tbl>
              <a:tblPr firstRow="1" bandRow="1"/>
              <a:tblGrid>
                <a:gridCol w="1434265">
                  <a:extLst>
                    <a:ext uri="{9D8B030D-6E8A-4147-A177-3AD203B41FA5}">
                      <a16:colId xmlns:a16="http://schemas.microsoft.com/office/drawing/2014/main" val="2409292204"/>
                    </a:ext>
                  </a:extLst>
                </a:gridCol>
                <a:gridCol w="1797804">
                  <a:extLst>
                    <a:ext uri="{9D8B030D-6E8A-4147-A177-3AD203B41FA5}">
                      <a16:colId xmlns:a16="http://schemas.microsoft.com/office/drawing/2014/main" val="1828706066"/>
                    </a:ext>
                  </a:extLst>
                </a:gridCol>
                <a:gridCol w="1624405">
                  <a:extLst>
                    <a:ext uri="{9D8B030D-6E8A-4147-A177-3AD203B41FA5}">
                      <a16:colId xmlns:a16="http://schemas.microsoft.com/office/drawing/2014/main" val="500469991"/>
                    </a:ext>
                  </a:extLst>
                </a:gridCol>
              </a:tblGrid>
              <a:tr h="490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2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2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kronisk sygdom</a:t>
                      </a:r>
                      <a:r>
                        <a:rPr lang="da-DK" sz="12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, pr. 1.000</a:t>
                      </a:r>
                      <a:endParaRPr lang="da-DK" sz="12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2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flere kroniske sygdomme</a:t>
                      </a:r>
                      <a:r>
                        <a:rPr lang="da-DK" sz="12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, pr. 1.000</a:t>
                      </a:r>
                      <a:endParaRPr lang="da-DK" sz="12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6812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Billund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81068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Esbjerg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81684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Fanø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222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4991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Varde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071291"/>
                  </a:ext>
                </a:extLst>
              </a:tr>
              <a:tr h="286452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Vejen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069213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0222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borgere i hele landet med udvalgte kroniske sygdomme i 2019 og 2022, pr. 1.000 borgere ,textbox ,multiRowCard ,textbox ,Antal borgere i sundhedsklyngen med udvalgte kroniske sygdomme i 2019 og 2022, pr. 1.000 borger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00514" y="1626669"/>
            <a:ext cx="3522846" cy="4985887"/>
          </a:xfrm>
        </p:spPr>
        <p:txBody>
          <a:bodyPr/>
          <a:lstStyle/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samler en række nøgletal og visninger, der beskriver den fælles population i jeres sundhedsklynge. 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består af et populationsoverblik samt tre temaer: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Ældre borgere på 80 år og derover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udvalgte kroniske sygdomme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kontakt til psykiatrien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Populationsoverblikket og temaerne kan læses uafhængigt af hinanden. Nøgletallene i datapakken er baseret på samme datagrundlag som værktøjet Sundhedsdata på tværs. </a:t>
            </a:r>
            <a:r>
              <a:rPr lang="da-DK" sz="1400">
                <a:latin typeface="Poppins" pitchFamily="2" charset="77"/>
                <a:cs typeface="Poppins" pitchFamily="2" charset="77"/>
              </a:rPr>
              <a:t>De udvalgte nøgletal er et lille udpluk af de samlede variable i det endelige værktøj.</a:t>
            </a:r>
            <a:endParaRPr lang="da-DK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514" y="526774"/>
            <a:ext cx="3264966" cy="972258"/>
          </a:xfrm>
        </p:spPr>
        <p:txBody>
          <a:bodyPr/>
          <a:lstStyle/>
          <a:p>
            <a:r>
              <a:rPr lang="da-DK" sz="3500" b="1" dirty="0">
                <a:latin typeface="Poppins ExtraBold"/>
              </a:rPr>
              <a:t>Om datapakken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14BDA-C419-F344-9039-0BCDE95FAB14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033" y="5784169"/>
            <a:ext cx="1400175" cy="70485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447588" y="5054582"/>
            <a:ext cx="88259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Fynsklyngen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191427" y="152738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Nord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917633" y="200579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Midt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768471" y="2376996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Vest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955700" y="2533004"/>
            <a:ext cx="106090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Syd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466519" y="3503985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Midtklyngen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6362590" y="3224085"/>
            <a:ext cx="1123563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Gødstrup-klyngen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567651" y="3108669"/>
            <a:ext cx="1111992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Randersklyngen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7089109" y="356891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Århusklyngen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895506" y="4013275"/>
            <a:ext cx="108522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Horsensklyngen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5355931" y="4340860"/>
            <a:ext cx="1262201" cy="23083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solidFill>
              <a:srgbClr val="007EC5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>
                <a:solidFill>
                  <a:schemeClr val="bg1"/>
                </a:solidFill>
              </a:rPr>
              <a:t>Sydvestjysk</a:t>
            </a:r>
            <a:r>
              <a:rPr lang="da-DK" b="0" dirty="0"/>
              <a:t> </a:t>
            </a:r>
            <a:r>
              <a:rPr lang="da-DK" b="0" dirty="0">
                <a:solidFill>
                  <a:schemeClr val="bg1"/>
                </a:solidFill>
              </a:rPr>
              <a:t>klynge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573300" y="4634645"/>
            <a:ext cx="1123563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Lillebæltklyngen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169525" y="5159263"/>
            <a:ext cx="118871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Sønderjysk klynge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9533216" y="2871900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Bornholm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8078659" y="4004886"/>
            <a:ext cx="1467217" cy="3693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omkring Holbæk Sygehus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8250353" y="4643993"/>
            <a:ext cx="124236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Slagelse Klyngen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8640329" y="5776979"/>
            <a:ext cx="1323607" cy="3693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Nykøbing Falster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9586266" y="4828252"/>
            <a:ext cx="1467217" cy="50783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en-US" b="0" dirty="0"/>
              <a:t>S</a:t>
            </a:r>
            <a:r>
              <a:rPr lang="da-DK" b="0" dirty="0"/>
              <a:t>undhedsklyngen omkring Sjællands Universitetshospital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9173516" y="361940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Nord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9586266" y="447187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Syd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9597446" y="3927232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Midt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9760663" y="419594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Byen</a:t>
            </a:r>
          </a:p>
        </p:txBody>
      </p:sp>
      <p:sp>
        <p:nvSpPr>
          <p:cNvPr id="31" name="Rektangel 30"/>
          <p:cNvSpPr/>
          <p:nvPr/>
        </p:nvSpPr>
        <p:spPr>
          <a:xfrm>
            <a:off x="12637008" y="-713232"/>
            <a:ext cx="4992624" cy="7872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7038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demens, opgjort for sundhedsklyngen og hele landet (pct.), 2020-2022 ,multiRowCard ,Andel akutte somatiske genindlæggelser blandt borgere med astma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ultiRowCard ,textbox ,textbox ,Andel akutte somatiske genindlæggelser blandt borgere med type 1-diabetes, opgjort for sundhedsklyngen og hele landet (pct.), 2020-2022 ,Andel akutte somatiske genindlæggelser blandt borgere med type 2-diabetes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leddegigt, opgjort for sundhedsklyngen og hele landet (pct.), 2020-2022 ,multiRowCard ,Andel akutte somatiske genindlæggelser blandt borgere med KOL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multiRowCard ,Andel akutte somatiske genindlæggelser blandt borgere med osteoporose, opgjort for sundhedsklyngen og hele landet (pct.), 2020-2022 ,Andel akutte somatiske genindlæggelser blandt borgere med skizofreni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dette tema er der fokus på borgere i jeres sundhedsklynge med kontakt til det psykiatriske sundhedsvæsen. Formålet med temaet er, at I kan blive klogere på en række indikatorer for borgeres kontakt med det psykiatriske sundhedsvæsen på tværs af hospital og praksissektoren i jeres sundhedsklynge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image ,multiRowCard ,textbox ,Hospital ,Hospital + Kommune ,Hospital ,shape ,shape ,Hospital + Kommune ,Hospital + Kommune ,Antal borgere i sundhedsklyngen med kontakt til det psykiatriske sundhedsvæsen fordelt på sektorer, 2022 ,image ,Hospital ,Hospital + Kommune ,Hospital ,Hospital + Kommune ,Hospital + Kommun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795DE0E-CC9D-4A53-8E9A-F2CA11CF6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53" y="2224708"/>
            <a:ext cx="4909947" cy="272497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Antal borgere med psykiatrisk sygehusophold fordelt på alder og køn i sundhedsklyngen, pr. 1.000 borgere, 2022 ,textbox ,Antal borgere med psykiatrisk sygehusophold fordelt på alder i sundhedsklyngen og hele landet, pr. 1.000 borgere, 2022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psykiatrisk indlæggelse og/eller ambulant ophold fordelt på akut og planlagt, pr. 1.000 borgere for hele landet, 2022 ,textbox ,textbox ,multiRowCard ,Antal borgere med psykiatrisk indlæggelse og/eller ambulant ophold fordelt på akut og planlagt, pr. 1.000 borgere for hele landet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tal borgere med kontakt til psykiatri i praksissektoren fordelt på alder i sundhedsklyngen og hele landet, pr. 1.000 borgere, 2022 ,multiRowCard ,Antal borgere med kontakt til psykiatri i praksissektoren fordelt på alder og køn i sundhedsklyngen, pr. 1.000 borgere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multiRowCard ,Andel akutte psykiatriske genindlæggelser, opgjort for sundhedsklyngen og hele landet (pct.), 2020-2023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44400" cy="719593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Side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 ,shape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D7990650-918F-45B4-AABF-5A008207E2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86"/>
          <a:stretch/>
        </p:blipFill>
        <p:spPr>
          <a:xfrm>
            <a:off x="76200" y="0"/>
            <a:ext cx="6132095" cy="6858000"/>
          </a:xfrm>
          <a:prstGeom prst="rect">
            <a:avLst/>
          </a:prstGeom>
          <a:noFill/>
        </p:spPr>
      </p:pic>
      <p:pic>
        <p:nvPicPr>
          <p:cNvPr id="3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50713" t="8842"/>
          <a:stretch/>
        </p:blipFill>
        <p:spPr>
          <a:xfrm>
            <a:off x="6172200" y="606392"/>
            <a:ext cx="5924550" cy="6251608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345910F-3DC8-431A-B265-7C9E458A223E}"/>
              </a:ext>
            </a:extLst>
          </p:cNvPr>
          <p:cNvSpPr/>
          <p:nvPr/>
        </p:nvSpPr>
        <p:spPr>
          <a:xfrm>
            <a:off x="3086631" y="4919870"/>
            <a:ext cx="620665" cy="1292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9" name="Tabel 4">
            <a:extLst>
              <a:ext uri="{FF2B5EF4-FFF2-40B4-BE49-F238E27FC236}">
                <a16:creationId xmlns:a16="http://schemas.microsoft.com/office/drawing/2014/main" id="{C39A3620-27D6-4592-95D1-2317C9DFF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880691"/>
              </p:ext>
            </p:extLst>
          </p:nvPr>
        </p:nvGraphicFramePr>
        <p:xfrm>
          <a:off x="839788" y="1835654"/>
          <a:ext cx="5256212" cy="3241854"/>
        </p:xfrm>
        <a:graphic>
          <a:graphicData uri="http://schemas.openxmlformats.org/drawingml/2006/table">
            <a:tbl>
              <a:tblPr firstRow="1" bandRow="1"/>
              <a:tblGrid>
                <a:gridCol w="1552218">
                  <a:extLst>
                    <a:ext uri="{9D8B030D-6E8A-4147-A177-3AD203B41FA5}">
                      <a16:colId xmlns:a16="http://schemas.microsoft.com/office/drawing/2014/main" val="2296091927"/>
                    </a:ext>
                  </a:extLst>
                </a:gridCol>
                <a:gridCol w="823838">
                  <a:extLst>
                    <a:ext uri="{9D8B030D-6E8A-4147-A177-3AD203B41FA5}">
                      <a16:colId xmlns:a16="http://schemas.microsoft.com/office/drawing/2014/main" val="2497805433"/>
                    </a:ext>
                  </a:extLst>
                </a:gridCol>
                <a:gridCol w="758014">
                  <a:extLst>
                    <a:ext uri="{9D8B030D-6E8A-4147-A177-3AD203B41FA5}">
                      <a16:colId xmlns:a16="http://schemas.microsoft.com/office/drawing/2014/main" val="2981504276"/>
                    </a:ext>
                  </a:extLst>
                </a:gridCol>
                <a:gridCol w="619182">
                  <a:extLst>
                    <a:ext uri="{9D8B030D-6E8A-4147-A177-3AD203B41FA5}">
                      <a16:colId xmlns:a16="http://schemas.microsoft.com/office/drawing/2014/main" val="2972256238"/>
                    </a:ext>
                  </a:extLst>
                </a:gridCol>
                <a:gridCol w="751480">
                  <a:extLst>
                    <a:ext uri="{9D8B030D-6E8A-4147-A177-3AD203B41FA5}">
                      <a16:colId xmlns:a16="http://schemas.microsoft.com/office/drawing/2014/main" val="755161003"/>
                    </a:ext>
                  </a:extLst>
                </a:gridCol>
                <a:gridCol w="751480">
                  <a:extLst>
                    <a:ext uri="{9D8B030D-6E8A-4147-A177-3AD203B41FA5}">
                      <a16:colId xmlns:a16="http://schemas.microsoft.com/office/drawing/2014/main" val="3453090754"/>
                    </a:ext>
                  </a:extLst>
                </a:gridCol>
              </a:tblGrid>
              <a:tr h="643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2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2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Borgere (2023)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2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Borgere med kronisk sygdom (2022)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2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Borgere med kontakt til psykiatri (2022) 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6484861"/>
                  </a:ext>
                </a:extLst>
              </a:tr>
              <a:tr h="4471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da-DK" sz="12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80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80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80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  <a:r>
                        <a:rPr lang="da-DK" sz="800" i="1" baseline="0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 pr. 1.000 borgere</a:t>
                      </a:r>
                      <a:endParaRPr lang="da-DK" sz="800" i="1" dirty="0">
                        <a:solidFill>
                          <a:schemeClr val="bg1"/>
                        </a:solidFill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80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80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  <a:r>
                        <a:rPr lang="da-DK" sz="800" i="1" baseline="0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 pr. 1.000 borgere</a:t>
                      </a:r>
                      <a:endParaRPr lang="da-DK" sz="800" i="1" dirty="0">
                        <a:solidFill>
                          <a:schemeClr val="bg1"/>
                        </a:solidFill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898887"/>
                  </a:ext>
                </a:extLst>
              </a:tr>
              <a:tr h="305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Billund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26.946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5.138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861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41960"/>
                  </a:ext>
                </a:extLst>
              </a:tr>
              <a:tr h="305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Esbjerg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115.516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22.824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5.337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305860"/>
                  </a:ext>
                </a:extLst>
              </a:tr>
              <a:tr h="305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Fanø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3.432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762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222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204830"/>
                  </a:ext>
                </a:extLst>
              </a:tr>
              <a:tr h="305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Varde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49.853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9.700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2.100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45558"/>
                  </a:ext>
                </a:extLst>
              </a:tr>
              <a:tr h="305924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Vejen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42.786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8.550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1.732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577061"/>
                  </a:ext>
                </a:extLst>
              </a:tr>
              <a:tr h="305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238.533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46.974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10.026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12238"/>
                  </a:ext>
                </a:extLst>
              </a:tr>
              <a:tr h="305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</a:t>
                      </a:r>
                      <a:r>
                        <a:rPr lang="da-DK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landet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5.926.989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1.100.724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214.377</a:t>
                      </a:r>
                      <a:endParaRPr lang="da-DK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Poppins Light" panose="020B0604020202020204" charset="0"/>
                        <a:ea typeface="+mn-ea"/>
                        <a:cs typeface="Poppins Light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37</a:t>
                      </a:r>
                      <a:endParaRPr lang="da-DK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Poppins Light" panose="020B0604020202020204" charset="0"/>
                        <a:ea typeface="+mn-ea"/>
                        <a:cs typeface="Poppins Light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1335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i sundhedsklyngen og hele landet fordelt på aldersgrupper, pr. 1.000 borgere, 2023 ,Udvikling i antal ældre (80+ år) i sundhedsklyngen, pr. 1.000 borgere, 2019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jeres sundhedsklynge. Her får I indblik i en række sammenhænge på tværs af almen praksis, kommuner og hospital for denne population sammenlignet med landsgennemsnittet.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Hospital + Kommune ,Kommune ,Hospital ,Kommune ,Hospital + Kommune ,Hospital + Kommune ,Hospital + Kommune ,Hospital ,Hospital + Kommune ,Hospital + Kommune ,Kommune ,Hospital ,Hospital + Kommune ,Hospital + Kommune ,Hospital + Kommune ,Hospital + Kommune ,Hospital + Kommune ,Kommune ,Hospital ,Hospital + Kommune ,textbox ,slicer ,textbox ,textbox ,image ,image ,image ,textbox ,textbox ,textbox ,textbox ,textbox ,textbox ,shape ,shape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Ældre borgere på 80 år og derover: Overblik</a:t>
            </a:r>
          </a:p>
        </p:txBody>
      </p:sp>
      <p:pic>
        <p:nvPicPr>
          <p:cNvPr id="5" name="Billede 1">
            <a:extLst>
              <a:ext uri="{FF2B5EF4-FFF2-40B4-BE49-F238E27FC236}">
                <a16:creationId xmlns:a16="http://schemas.microsoft.com/office/drawing/2014/main" id="{BBFB6BF1-0495-4751-9AFA-7F7923398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58" y="2057400"/>
            <a:ext cx="4891708" cy="26333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ældre (80+ år) med indlæggelse og/eller ambulant ophold fordelt på akut og planlagt, opgjort for sundhedsklyngen pr. 1.000 ældre, 2022 ,Antal ældre (80+ år) med indlæggelse og/eller ambulant ophold fordelt på akut og planlagt, opgjort for hele landet pr. 1.000 ældre, 2022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Ældre borgere på 80 år og derover: Overblik 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80+:genindl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FB313FE6-33EA-4A9D-915D-0FBFC9B04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480252"/>
              </p:ext>
            </p:extLst>
          </p:nvPr>
        </p:nvGraphicFramePr>
        <p:xfrm>
          <a:off x="839788" y="1698929"/>
          <a:ext cx="5366140" cy="3778191"/>
        </p:xfrm>
        <a:graphic>
          <a:graphicData uri="http://schemas.openxmlformats.org/drawingml/2006/table">
            <a:tbl>
              <a:tblPr firstRow="1" bandRow="1"/>
              <a:tblGrid>
                <a:gridCol w="1798975">
                  <a:extLst>
                    <a:ext uri="{9D8B030D-6E8A-4147-A177-3AD203B41FA5}">
                      <a16:colId xmlns:a16="http://schemas.microsoft.com/office/drawing/2014/main" val="1666485996"/>
                    </a:ext>
                  </a:extLst>
                </a:gridCol>
                <a:gridCol w="1551258">
                  <a:extLst>
                    <a:ext uri="{9D8B030D-6E8A-4147-A177-3AD203B41FA5}">
                      <a16:colId xmlns:a16="http://schemas.microsoft.com/office/drawing/2014/main" val="1741575085"/>
                    </a:ext>
                  </a:extLst>
                </a:gridCol>
                <a:gridCol w="1058329">
                  <a:extLst>
                    <a:ext uri="{9D8B030D-6E8A-4147-A177-3AD203B41FA5}">
                      <a16:colId xmlns:a16="http://schemas.microsoft.com/office/drawing/2014/main" val="1370420014"/>
                    </a:ext>
                  </a:extLst>
                </a:gridCol>
                <a:gridCol w="957578">
                  <a:extLst>
                    <a:ext uri="{9D8B030D-6E8A-4147-A177-3AD203B41FA5}">
                      <a16:colId xmlns:a16="http://schemas.microsoft.com/office/drawing/2014/main" val="2262037969"/>
                    </a:ext>
                  </a:extLst>
                </a:gridCol>
              </a:tblGrid>
              <a:tr h="3541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Genindlæggelser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a-DK" sz="14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25973"/>
                  </a:ext>
                </a:extLst>
              </a:tr>
              <a:tr h="33656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Alle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41023"/>
                  </a:ext>
                </a:extLst>
              </a:tr>
              <a:tr h="336560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336418"/>
                  </a:ext>
                </a:extLst>
              </a:tr>
              <a:tr h="33656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visteret hjemmehjælp (personlig pleje)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60877"/>
                  </a:ext>
                </a:extLst>
              </a:tr>
              <a:tr h="336560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551405"/>
                  </a:ext>
                </a:extLst>
              </a:tr>
              <a:tr h="33656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hjemmesygepleje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468985"/>
                  </a:ext>
                </a:extLst>
              </a:tr>
              <a:tr h="336560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103306"/>
                  </a:ext>
                </a:extLst>
              </a:tr>
              <a:tr h="33656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 på plejehjem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725034"/>
                  </a:ext>
                </a:extLst>
              </a:tr>
              <a:tr h="336560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409378"/>
                  </a:ext>
                </a:extLst>
              </a:tr>
              <a:tr h="33656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kontakt til almen praksis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960795"/>
                  </a:ext>
                </a:extLst>
              </a:tr>
              <a:tr h="336560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4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7622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8447D757-400C-4DF1-A90C-D9A0B1D45E0D}"/>
</file>

<file path=customXml/itemProps2.xml><?xml version="1.0" encoding="utf-8"?>
<ds:datastoreItem xmlns:ds="http://schemas.openxmlformats.org/officeDocument/2006/customXml" ds:itemID="{C8469094-81E6-4470-9740-ACC68DD3AE6E}"/>
</file>

<file path=customXml/itemProps3.xml><?xml version="1.0" encoding="utf-8"?>
<ds:datastoreItem xmlns:ds="http://schemas.openxmlformats.org/officeDocument/2006/customXml" ds:itemID="{DC5301F8-EB7C-45C5-B353-A059D584C0B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642</Words>
  <Application>Microsoft Office PowerPoint</Application>
  <PresentationFormat>Widescreen</PresentationFormat>
  <Paragraphs>174</Paragraphs>
  <Slides>29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Poppins</vt:lpstr>
      <vt:lpstr>Poppins Black</vt:lpstr>
      <vt:lpstr>Poppins ExtraBold</vt:lpstr>
      <vt:lpstr>Poppins Light</vt:lpstr>
      <vt:lpstr>Poppins SemiBold</vt:lpstr>
      <vt:lpstr>Republic</vt:lpstr>
      <vt:lpstr>Custom Design</vt:lpstr>
      <vt:lpstr>Datapakke Sydvestjysk klynge (Syddanmark)</vt:lpstr>
      <vt:lpstr>Om datapakken</vt:lpstr>
      <vt:lpstr>Side 1</vt:lpstr>
      <vt:lpstr>Populationsoverblik</vt:lpstr>
      <vt:lpstr>Populationsoverblik 2</vt:lpstr>
      <vt:lpstr>Ældre borgere på 80 år og derover</vt:lpstr>
      <vt:lpstr>Dublet af Ældre borgere på 80 år og derover: Overblik</vt:lpstr>
      <vt:lpstr>Ældre borgere på 80 år og derover: Overblik 2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26</cp:revision>
  <dcterms:created xsi:type="dcterms:W3CDTF">2016-09-04T11:54:55Z</dcterms:created>
  <dcterms:modified xsi:type="dcterms:W3CDTF">2023-07-31T12:47:19Z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